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Roboto"/>
      <p:regular r:id="rId16"/>
      <p:bold r:id="rId17"/>
      <p:italic r:id="rId18"/>
      <p:boldItalic r:id="rId19"/>
    </p:embeddedFont>
    <p:embeddedFont>
      <p:font typeface="Playfair Display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218EBE-C77D-4FED-A18F-DC6D320862FB}">
  <a:tblStyle styleId="{22218EBE-C77D-4FED-A18F-DC6D320862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regular.fntdata"/><Relationship Id="rId11" Type="http://schemas.openxmlformats.org/officeDocument/2006/relationships/slide" Target="slides/slide5.xml"/><Relationship Id="rId22" Type="http://schemas.openxmlformats.org/officeDocument/2006/relationships/font" Target="fonts/PlayfairDisplay-italic.fntdata"/><Relationship Id="rId10" Type="http://schemas.openxmlformats.org/officeDocument/2006/relationships/slide" Target="slides/slide4.xml"/><Relationship Id="rId21" Type="http://schemas.openxmlformats.org/officeDocument/2006/relationships/font" Target="fonts/PlayfairDisplay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PlayfairDispl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Roboto-bold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9c45342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9c45342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e9090756a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e9090756a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91e1f37e_1_10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91e1f37e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91e1f3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91e1f3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9090756a_1_7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9090756a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9090756a_1_2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9090756a_1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933c8c4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933c8c4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9090756a_1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9090756a_1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9090756a_1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e9090756a_1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15E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81625" y="2104950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Title of Presentation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460950" y="2922605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Subtitle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50" y="1202575"/>
            <a:ext cx="3266924" cy="7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 rotWithShape="1">
          <a:blip r:embed="rId4">
            <a:alphaModFix amt="98000"/>
          </a:blip>
          <a:srcRect b="15604" l="0" r="0" t="0"/>
          <a:stretch/>
        </p:blipFill>
        <p:spPr>
          <a:xfrm>
            <a:off x="1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Playfair Display"/>
                <a:ea typeface="Playfair Display"/>
                <a:cs typeface="Playfair Display"/>
                <a:sym typeface="Playfair Display"/>
              </a:rPr>
              <a:t>Fact:</a:t>
            </a:r>
            <a:endParaRPr b="1" sz="4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alibri"/>
                <a:ea typeface="Calibri"/>
                <a:cs typeface="Calibri"/>
                <a:sym typeface="Calibri"/>
              </a:rPr>
              <a:t>Another fact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15E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The problem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2" name="Google Shape;82;p15"/>
          <p:cNvGraphicFramePr/>
          <p:nvPr/>
        </p:nvGraphicFramePr>
        <p:xfrm>
          <a:off x="5071481" y="45522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{22218EBE-C77D-4FED-A18F-DC6D320862FB}</a:tableStyleId>
              </a:tblPr>
              <a:tblGrid>
                <a:gridCol w="821450"/>
                <a:gridCol w="821450"/>
                <a:gridCol w="821450"/>
                <a:gridCol w="821450"/>
              </a:tblGrid>
              <a:tr h="241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20XX</a:t>
                      </a: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20XX</a:t>
                      </a: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20XX</a:t>
                      </a: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20XX</a:t>
                      </a: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3" name="Google Shape;83;p15"/>
          <p:cNvSpPr/>
          <p:nvPr/>
        </p:nvSpPr>
        <p:spPr>
          <a:xfrm>
            <a:off x="5154825" y="3536048"/>
            <a:ext cx="722400" cy="9906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5975583" y="3069166"/>
            <a:ext cx="722400" cy="1457400"/>
          </a:xfrm>
          <a:prstGeom prst="rect">
            <a:avLst/>
          </a:prstGeom>
          <a:solidFill>
            <a:srgbClr val="7B9B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/>
          <p:nvPr/>
        </p:nvSpPr>
        <p:spPr>
          <a:xfrm>
            <a:off x="6796341" y="1919075"/>
            <a:ext cx="722400" cy="26076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7617100" y="2163901"/>
            <a:ext cx="722400" cy="2363100"/>
          </a:xfrm>
          <a:prstGeom prst="rect">
            <a:avLst/>
          </a:prstGeom>
          <a:solidFill>
            <a:srgbClr val="7B9B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" name="Google Shape;87;p15"/>
          <p:cNvCxnSpPr/>
          <p:nvPr/>
        </p:nvCxnSpPr>
        <p:spPr>
          <a:xfrm rot="10800000">
            <a:off x="509400" y="4552050"/>
            <a:ext cx="8147100" cy="0"/>
          </a:xfrm>
          <a:prstGeom prst="straightConnector1">
            <a:avLst/>
          </a:prstGeom>
          <a:noFill/>
          <a:ln cap="flat" cmpd="sng" w="19050">
            <a:solidFill>
              <a:srgbClr val="19515E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9598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b="6117" l="3040" r="44633" t="6117"/>
          <a:stretch/>
        </p:blipFill>
        <p:spPr>
          <a:xfrm>
            <a:off x="-9150" y="0"/>
            <a:ext cx="45944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solution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4" name="Google Shape;94;p1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rgbClr val="1951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 txBox="1"/>
          <p:nvPr>
            <p:ph idx="4294967295" type="title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The team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rPr i="1" lang="en" sz="1600">
                <a:latin typeface="Calibri"/>
                <a:ea typeface="Calibri"/>
                <a:cs typeface="Calibri"/>
                <a:sym typeface="Calibri"/>
              </a:rPr>
              <a:t>(this slide could also be good to list other things…)</a:t>
            </a:r>
            <a:endParaRPr i="1"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orporate headshot of a woman"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25" y="136302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Corporate headshot of a man"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668" y="1363170"/>
            <a:ext cx="1644300" cy="164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Corporate headshot of a woman"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6629" y="1363008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>
            <p:ph idx="4294967295" type="title"/>
          </p:nvPr>
        </p:nvSpPr>
        <p:spPr>
          <a:xfrm>
            <a:off x="231725" y="3047794"/>
            <a:ext cx="2022300" cy="5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515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Wendy Writer</a:t>
            </a:r>
            <a:endParaRPr sz="1800">
              <a:solidFill>
                <a:srgbClr val="19515E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5" name="Google Shape;105;p17"/>
          <p:cNvSpPr txBox="1"/>
          <p:nvPr>
            <p:ph idx="4294967295" type="body"/>
          </p:nvPr>
        </p:nvSpPr>
        <p:spPr>
          <a:xfrm>
            <a:off x="231725" y="3572413"/>
            <a:ext cx="20223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 adipiscing elit, sed do eiusmod tempor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7"/>
          <p:cNvSpPr txBox="1"/>
          <p:nvPr>
            <p:ph idx="4294967295" type="title"/>
          </p:nvPr>
        </p:nvSpPr>
        <p:spPr>
          <a:xfrm>
            <a:off x="2449668" y="3047794"/>
            <a:ext cx="2022300" cy="5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515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Ronny Reader</a:t>
            </a:r>
            <a:endParaRPr sz="1800">
              <a:solidFill>
                <a:srgbClr val="19515E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7" name="Google Shape;107;p17"/>
          <p:cNvSpPr txBox="1"/>
          <p:nvPr>
            <p:ph idx="4294967295" type="title"/>
          </p:nvPr>
        </p:nvSpPr>
        <p:spPr>
          <a:xfrm>
            <a:off x="4667629" y="3047794"/>
            <a:ext cx="2022300" cy="5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515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Abby Author</a:t>
            </a:r>
            <a:endParaRPr sz="1800">
              <a:solidFill>
                <a:srgbClr val="19515E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8" name="Google Shape;108;p17"/>
          <p:cNvSpPr txBox="1"/>
          <p:nvPr>
            <p:ph idx="4294967295" type="body"/>
          </p:nvPr>
        </p:nvSpPr>
        <p:spPr>
          <a:xfrm>
            <a:off x="2449668" y="3572413"/>
            <a:ext cx="20223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 adipiscing elit, sed do eiusmod tempor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7"/>
          <p:cNvSpPr txBox="1"/>
          <p:nvPr>
            <p:ph idx="4294967295" type="body"/>
          </p:nvPr>
        </p:nvSpPr>
        <p:spPr>
          <a:xfrm>
            <a:off x="4667629" y="3572413"/>
            <a:ext cx="20223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 adipiscing elit, sed do eiusmod tempor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orporate headshot of a man" id="110" name="Google Shape;1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4590" y="136302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>
            <p:ph idx="4294967295" type="title"/>
          </p:nvPr>
        </p:nvSpPr>
        <p:spPr>
          <a:xfrm>
            <a:off x="6885590" y="3047794"/>
            <a:ext cx="2022300" cy="5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515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Berry Books</a:t>
            </a:r>
            <a:endParaRPr sz="1800">
              <a:solidFill>
                <a:srgbClr val="19515E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2" name="Google Shape;112;p17"/>
          <p:cNvSpPr txBox="1"/>
          <p:nvPr>
            <p:ph idx="4294967295" type="body"/>
          </p:nvPr>
        </p:nvSpPr>
        <p:spPr>
          <a:xfrm>
            <a:off x="6885590" y="3572413"/>
            <a:ext cx="20223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 adipiscing elit, sed do eiusmod tempor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15E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Milestones</a:t>
            </a:r>
            <a:r>
              <a:rPr lang="en" sz="14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i="1" lang="en" sz="14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i="1" sz="1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i="1" lang="en" sz="1600">
                <a:latin typeface="Calibri"/>
                <a:ea typeface="Calibri"/>
                <a:cs typeface="Calibri"/>
                <a:sym typeface="Calibri"/>
              </a:rPr>
              <a:t>Show where you are in the process and what’s left to tackle</a:t>
            </a:r>
            <a:endParaRPr i="1" sz="16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" name="Google Shape;118;p18"/>
          <p:cNvCxnSpPr/>
          <p:nvPr/>
        </p:nvCxnSpPr>
        <p:spPr>
          <a:xfrm rot="10800000">
            <a:off x="680050" y="2152465"/>
            <a:ext cx="0" cy="8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19" name="Google Shape;119;p18"/>
          <p:cNvSpPr txBox="1"/>
          <p:nvPr>
            <p:ph type="title"/>
          </p:nvPr>
        </p:nvSpPr>
        <p:spPr>
          <a:xfrm>
            <a:off x="727112" y="1995899"/>
            <a:ext cx="18141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515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January 20XX</a:t>
            </a:r>
            <a:endParaRPr sz="1800">
              <a:solidFill>
                <a:srgbClr val="19515E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727112" y="2285925"/>
            <a:ext cx="18141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" name="Google Shape;121;p18"/>
          <p:cNvCxnSpPr/>
          <p:nvPr/>
        </p:nvCxnSpPr>
        <p:spPr>
          <a:xfrm>
            <a:off x="2114150" y="3375004"/>
            <a:ext cx="0" cy="8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2" name="Google Shape;122;p18"/>
          <p:cNvSpPr txBox="1"/>
          <p:nvPr>
            <p:ph type="title"/>
          </p:nvPr>
        </p:nvSpPr>
        <p:spPr>
          <a:xfrm>
            <a:off x="2161212" y="3974191"/>
            <a:ext cx="18141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515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March 20XX</a:t>
            </a:r>
            <a:endParaRPr sz="1800">
              <a:solidFill>
                <a:srgbClr val="19515E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3" name="Google Shape;123;p18"/>
          <p:cNvSpPr txBox="1"/>
          <p:nvPr>
            <p:ph idx="1" type="body"/>
          </p:nvPr>
        </p:nvSpPr>
        <p:spPr>
          <a:xfrm>
            <a:off x="2161212" y="4264217"/>
            <a:ext cx="18141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Google Shape;124;p18"/>
          <p:cNvCxnSpPr/>
          <p:nvPr/>
        </p:nvCxnSpPr>
        <p:spPr>
          <a:xfrm rot="10800000">
            <a:off x="4232825" y="2145365"/>
            <a:ext cx="0" cy="8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5" name="Google Shape;125;p18"/>
          <p:cNvSpPr txBox="1"/>
          <p:nvPr>
            <p:ph type="title"/>
          </p:nvPr>
        </p:nvSpPr>
        <p:spPr>
          <a:xfrm>
            <a:off x="4279887" y="1995911"/>
            <a:ext cx="18141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515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June 20XX</a:t>
            </a:r>
            <a:endParaRPr sz="1800">
              <a:solidFill>
                <a:srgbClr val="19515E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4279887" y="2285937"/>
            <a:ext cx="18141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" name="Google Shape;127;p18"/>
          <p:cNvCxnSpPr/>
          <p:nvPr/>
        </p:nvCxnSpPr>
        <p:spPr>
          <a:xfrm>
            <a:off x="4957475" y="3375021"/>
            <a:ext cx="0" cy="8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8" name="Google Shape;128;p18"/>
          <p:cNvSpPr txBox="1"/>
          <p:nvPr>
            <p:ph type="title"/>
          </p:nvPr>
        </p:nvSpPr>
        <p:spPr>
          <a:xfrm>
            <a:off x="5004537" y="3970916"/>
            <a:ext cx="18141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515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July 20XX</a:t>
            </a:r>
            <a:endParaRPr sz="1800">
              <a:solidFill>
                <a:srgbClr val="19515E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9" name="Google Shape;129;p18"/>
          <p:cNvSpPr txBox="1"/>
          <p:nvPr>
            <p:ph idx="1" type="body"/>
          </p:nvPr>
        </p:nvSpPr>
        <p:spPr>
          <a:xfrm>
            <a:off x="5004537" y="4260942"/>
            <a:ext cx="18141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18"/>
          <p:cNvCxnSpPr/>
          <p:nvPr/>
        </p:nvCxnSpPr>
        <p:spPr>
          <a:xfrm rot="10800000">
            <a:off x="7080781" y="2145365"/>
            <a:ext cx="0" cy="8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31" name="Google Shape;131;p18"/>
          <p:cNvSpPr txBox="1"/>
          <p:nvPr>
            <p:ph type="title"/>
          </p:nvPr>
        </p:nvSpPr>
        <p:spPr>
          <a:xfrm>
            <a:off x="7127837" y="1995911"/>
            <a:ext cx="18141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515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October 20XX</a:t>
            </a:r>
            <a:endParaRPr sz="1800">
              <a:solidFill>
                <a:srgbClr val="19515E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2" name="Google Shape;132;p18"/>
          <p:cNvSpPr txBox="1"/>
          <p:nvPr>
            <p:ph idx="1" type="body"/>
          </p:nvPr>
        </p:nvSpPr>
        <p:spPr>
          <a:xfrm>
            <a:off x="7127837" y="2285937"/>
            <a:ext cx="18141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3" name="Google Shape;133;p18"/>
          <p:cNvGraphicFramePr/>
          <p:nvPr/>
        </p:nvGraphicFramePr>
        <p:xfrm>
          <a:off x="323100" y="29832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{22218EBE-C77D-4FED-A18F-DC6D320862FB}</a:tableStyleId>
              </a:tblPr>
              <a:tblGrid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Jan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Feb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Mar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Apr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May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Jun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Jul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Aug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Sept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Oct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Nov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Dec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15E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Lorem Ipsum</a:t>
            </a:r>
            <a:endParaRPr sz="2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Lorem ipsum dolor sit amet, consectetur adipiscing elit, sed do eiusmod tempor incididunt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9"/>
          <p:cNvSpPr txBox="1"/>
          <p:nvPr>
            <p:ph type="title"/>
          </p:nvPr>
        </p:nvSpPr>
        <p:spPr>
          <a:xfrm>
            <a:off x="4337500" y="514150"/>
            <a:ext cx="3753900" cy="962100"/>
          </a:xfrm>
          <a:prstGeom prst="rect">
            <a:avLst/>
          </a:prstGeom>
          <a:solidFill>
            <a:srgbClr val="666666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Consumer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41" name="Google Shape;141;p19"/>
          <p:cNvCxnSpPr>
            <a:stCxn id="140" idx="2"/>
            <a:endCxn id="142" idx="0"/>
          </p:cNvCxnSpPr>
          <p:nvPr/>
        </p:nvCxnSpPr>
        <p:spPr>
          <a:xfrm>
            <a:off x="6214450" y="1476250"/>
            <a:ext cx="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19"/>
          <p:cNvSpPr txBox="1"/>
          <p:nvPr>
            <p:ph type="title"/>
          </p:nvPr>
        </p:nvSpPr>
        <p:spPr>
          <a:xfrm>
            <a:off x="4337500" y="2090676"/>
            <a:ext cx="3753900" cy="962100"/>
          </a:xfrm>
          <a:prstGeom prst="rect">
            <a:avLst/>
          </a:prstGeom>
          <a:solidFill>
            <a:srgbClr val="999999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Venue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43" name="Google Shape;143;p19"/>
          <p:cNvCxnSpPr>
            <a:stCxn id="142" idx="2"/>
            <a:endCxn id="144" idx="0"/>
          </p:cNvCxnSpPr>
          <p:nvPr/>
        </p:nvCxnSpPr>
        <p:spPr>
          <a:xfrm>
            <a:off x="6214450" y="3052776"/>
            <a:ext cx="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19"/>
          <p:cNvSpPr txBox="1"/>
          <p:nvPr>
            <p:ph type="title"/>
          </p:nvPr>
        </p:nvSpPr>
        <p:spPr>
          <a:xfrm>
            <a:off x="4337501" y="3667157"/>
            <a:ext cx="3753900" cy="9621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Artist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b="9477" l="0" r="0" t="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The technology: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460950" y="2065350"/>
            <a:ext cx="36873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Appendix</a:t>
            </a:r>
            <a:endParaRPr>
              <a:solidFill>
                <a:srgbClr val="73737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4563150" y="572850"/>
            <a:ext cx="4119900" cy="39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737373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r>
              <a:rPr b="1" i="1" lang="en" sz="1800">
                <a:solidFill>
                  <a:srgbClr val="73737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1" sz="1800">
              <a:solidFill>
                <a:srgbClr val="7373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en" sz="1600">
                <a:solidFill>
                  <a:srgbClr val="737373"/>
                </a:solidFill>
                <a:latin typeface="Calibri"/>
                <a:ea typeface="Calibri"/>
                <a:cs typeface="Calibri"/>
                <a:sym typeface="Calibri"/>
              </a:rPr>
              <a:t>Lorem Ipsum sin dolor sit amet</a:t>
            </a:r>
            <a:endParaRPr sz="1600">
              <a:solidFill>
                <a:srgbClr val="7373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